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webp" ContentType="image/webp"/>
  <Override PartName="/ppt/media/image11.webp" ContentType="image/webp"/>
  <Override PartName="/ppt/media/image12.webp" ContentType="image/webp"/>
  <Override PartName="/ppt/media/image13.webp" ContentType="image/webp"/>
  <Override PartName="/ppt/media/image14.webp" ContentType="image/webp"/>
  <Override PartName="/ppt/media/image15.webp" ContentType="image/webp"/>
  <Override PartName="/ppt/media/image19.webp" ContentType="image/webp"/>
  <Override PartName="/ppt/media/image23.webp" ContentType="image/webp"/>
  <Override PartName="/ppt/media/image24.webp" ContentType="image/webp"/>
  <Override PartName="/ppt/media/image28.webp" ContentType="image/webp"/>
  <Override PartName="/ppt/media/image3.webp" ContentType="image/webp"/>
  <Override PartName="/ppt/media/image4.webp" ContentType="image/webp"/>
  <Override PartName="/ppt/media/image5.webp" ContentType="image/webp"/>
  <Override PartName="/ppt/media/image6.webp" ContentType="image/webp"/>
  <Override PartName="/ppt/media/image7.webp" ContentType="image/webp"/>
  <Override PartName="/ppt/media/image8.webp" ContentType="image/webp"/>
  <Override PartName="/ppt/media/image9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502" r:id="rId3"/>
    <p:sldId id="531" r:id="rId4"/>
    <p:sldId id="533" r:id="rId5"/>
    <p:sldId id="483" r:id="rId6"/>
    <p:sldId id="332" r:id="rId7"/>
    <p:sldId id="482" r:id="rId8"/>
    <p:sldId id="481" r:id="rId9"/>
    <p:sldId id="539" r:id="rId10"/>
    <p:sldId id="540" r:id="rId11"/>
    <p:sldId id="530" r:id="rId12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5B8"/>
    <a:srgbClr val="ADB9CA"/>
    <a:srgbClr val="74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13803-DC33-4EDD-8B68-5D92C77CF0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E448-8CA0-4301-BF79-8286F64D19ED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13803-DC33-4EDD-8B68-5D92C77CF052}" type="slidenum">
              <a:rPr lang="en-US" smtClean="0"/>
            </a:fld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113423"/>
            <a:ext cx="12192000" cy="64365"/>
          </a:xfrm>
          <a:prstGeom prst="rect">
            <a:avLst/>
          </a:prstGeom>
          <a:solidFill>
            <a:srgbClr val="1E2741"/>
          </a:solidFill>
          <a:ln>
            <a:solidFill>
              <a:srgbClr val="1E2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10" name="图片 9" descr="黑暗中的标志&#10;&#10;描述已自动生成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78" y="474829"/>
            <a:ext cx="2401413" cy="50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webp"/><Relationship Id="rId4" Type="http://schemas.openxmlformats.org/officeDocument/2006/relationships/image" Target="../media/image5.webp"/><Relationship Id="rId3" Type="http://schemas.openxmlformats.org/officeDocument/2006/relationships/image" Target="../media/image4.webp"/><Relationship Id="rId2" Type="http://schemas.openxmlformats.org/officeDocument/2006/relationships/image" Target="../media/image3.web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ebp"/><Relationship Id="rId3" Type="http://schemas.openxmlformats.org/officeDocument/2006/relationships/image" Target="../media/image8.webp"/><Relationship Id="rId2" Type="http://schemas.openxmlformats.org/officeDocument/2006/relationships/image" Target="../media/image7.web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webp"/><Relationship Id="rId6" Type="http://schemas.openxmlformats.org/officeDocument/2006/relationships/image" Target="../media/image14.webp"/><Relationship Id="rId5" Type="http://schemas.openxmlformats.org/officeDocument/2006/relationships/image" Target="../media/image13.webp"/><Relationship Id="rId4" Type="http://schemas.openxmlformats.org/officeDocument/2006/relationships/image" Target="../media/image12.webp"/><Relationship Id="rId3" Type="http://schemas.openxmlformats.org/officeDocument/2006/relationships/image" Target="../media/image11.webp"/><Relationship Id="rId2" Type="http://schemas.openxmlformats.org/officeDocument/2006/relationships/image" Target="../media/image10.web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web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webp"/><Relationship Id="rId4" Type="http://schemas.openxmlformats.org/officeDocument/2006/relationships/image" Target="../media/image23.webp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ebp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产品分析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--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用途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255905"/>
            <a:ext cx="2743835" cy="7423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63220" y="1358900"/>
            <a:ext cx="2852420" cy="293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215640" y="1358900"/>
            <a:ext cx="2932430" cy="293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6148070" y="1358265"/>
            <a:ext cx="2992120" cy="2933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9076690" y="1358265"/>
            <a:ext cx="2933065" cy="2933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664325" y="4491990"/>
            <a:ext cx="2812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香烟和酒的真伪、钞票、文玩、玉石、手串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产品所需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资料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550" y="1343660"/>
            <a:ext cx="3166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自锁开关三功能手电筒</a:t>
            </a:r>
            <a:r>
              <a:rPr lang="en-US" altLang="zh-CN"/>
              <a:t>YX8233</a:t>
            </a:r>
            <a:endParaRPr lang="en-US" altLang="zh-CN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14420" y="1275080"/>
          <a:ext cx="515620" cy="50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952500" progId="Package">
                  <p:embed/>
                </p:oleObj>
              </mc:Choice>
              <mc:Fallback>
                <p:oleObj name="" showAsIcon="1" r:id="rId1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14420" y="1275080"/>
                        <a:ext cx="515620" cy="506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36550" y="1781175"/>
            <a:ext cx="521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TP5000 2A开关型 4.2V锂电池/3.6V铁锂电池充电器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74335" y="1711960"/>
          <a:ext cx="529590" cy="51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952500" progId="Package">
                  <p:embed/>
                </p:oleObj>
              </mc:Choice>
              <mc:Fallback>
                <p:oleObj name="" showAsIcon="1" r:id="rId3" imgW="971550" imgH="9525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4335" y="1711960"/>
                        <a:ext cx="529590" cy="519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6550" y="2218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LM2596</a:t>
            </a:r>
            <a:r>
              <a:rPr lang="en-US" altLang="zh-CN"/>
              <a:t> </a:t>
            </a:r>
            <a:r>
              <a:rPr lang="zh-CN" altLang="en-US"/>
              <a:t>3A </a:t>
            </a:r>
            <a:r>
              <a:rPr lang="zh-CN" altLang="en-US"/>
              <a:t>线性降压稳压器</a:t>
            </a:r>
            <a:endParaRPr lang="zh-CN" altLang="en-US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99790" y="2137410"/>
          <a:ext cx="57721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5" imgW="971550" imgH="952500" progId="Package">
                  <p:embed/>
                </p:oleObj>
              </mc:Choice>
              <mc:Fallback>
                <p:oleObj name="" showAsIcon="1" r:id="rId5" imgW="971550" imgH="95250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9790" y="2137410"/>
                        <a:ext cx="577215" cy="565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210" y="1343660"/>
            <a:ext cx="4170045" cy="287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产品分析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--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用途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255905"/>
            <a:ext cx="2743835" cy="742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9595" y="1252855"/>
            <a:ext cx="411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蔬菜、瓜果检测残留的农药、荧光剂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444500" y="1699260"/>
            <a:ext cx="2593975" cy="3459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3083560" y="1699260"/>
            <a:ext cx="2593975" cy="3459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5722620" y="1699260"/>
            <a:ext cx="2594610" cy="3460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产品分析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--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用途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255905"/>
            <a:ext cx="2743835" cy="742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9595" y="1252855"/>
            <a:ext cx="411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钞票、文玩、烟酒检测真伪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6" name="图片 105"/>
          <p:cNvPicPr/>
          <p:nvPr/>
        </p:nvPicPr>
        <p:blipFill>
          <a:blip r:embed="rId2"/>
          <a:srcRect t="26417" r="15259"/>
          <a:stretch>
            <a:fillRect/>
          </a:stretch>
        </p:blipFill>
        <p:spPr>
          <a:xfrm>
            <a:off x="379730" y="1621155"/>
            <a:ext cx="2129790" cy="2466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rcRect l="2272" t="1602" r="20531" b="26759"/>
          <a:stretch>
            <a:fillRect/>
          </a:stretch>
        </p:blipFill>
        <p:spPr>
          <a:xfrm>
            <a:off x="2509520" y="1621155"/>
            <a:ext cx="1847215" cy="2466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2268855" y="4087495"/>
            <a:ext cx="2129155" cy="2419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5"/>
          <a:stretch>
            <a:fillRect/>
          </a:stretch>
        </p:blipFill>
        <p:spPr>
          <a:xfrm>
            <a:off x="4358005" y="1621155"/>
            <a:ext cx="3255010" cy="4877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6"/>
          <a:stretch>
            <a:fillRect/>
          </a:stretch>
        </p:blipFill>
        <p:spPr>
          <a:xfrm>
            <a:off x="379730" y="4086860"/>
            <a:ext cx="1889760" cy="2411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07330" y="1252855"/>
            <a:ext cx="1136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玉石荧光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12" name="图片 111"/>
          <p:cNvPicPr/>
          <p:nvPr/>
        </p:nvPicPr>
        <p:blipFill>
          <a:blip r:embed="rId7"/>
          <a:stretch>
            <a:fillRect/>
          </a:stretch>
        </p:blipFill>
        <p:spPr>
          <a:xfrm>
            <a:off x="7613015" y="1621155"/>
            <a:ext cx="3657600" cy="4877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642985" y="1252855"/>
            <a:ext cx="1368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宠物猫癣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产品分析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--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手电筒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13239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手电筒的价格分布非常大，从一块钱到一千块都有，主要的差距是在外壳材质、散热以及发光功率的</a:t>
            </a:r>
            <a:r>
              <a:rPr lang="zh-CN" altLang="en-US"/>
              <a:t>影响。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8290" y="2313305"/>
            <a:ext cx="5828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手电筒的去掉外壳，组成包括一颗灯珠。</a:t>
            </a:r>
            <a:endParaRPr lang="zh-CN" altLang="en-US"/>
          </a:p>
          <a:p>
            <a:r>
              <a:rPr lang="zh-CN" altLang="en-US"/>
              <a:t>其次是</a:t>
            </a:r>
            <a:r>
              <a:rPr lang="en-US" altLang="zh-CN"/>
              <a:t>LED</a:t>
            </a:r>
            <a:r>
              <a:rPr lang="zh-CN" altLang="en-US"/>
              <a:t>恒流源控制板。</a:t>
            </a:r>
            <a:endParaRPr lang="zh-CN" altLang="en-US"/>
          </a:p>
          <a:p>
            <a:r>
              <a:rPr lang="zh-CN" altLang="en-US"/>
              <a:t>再然后是电源管理部分（锂电池充放电、以及</a:t>
            </a:r>
            <a:r>
              <a:rPr lang="zh-CN" altLang="en-US"/>
              <a:t>升压芯片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345" y="3557905"/>
            <a:ext cx="3293745" cy="311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090" y="1323975"/>
            <a:ext cx="3514090" cy="2233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90" y="3557905"/>
            <a:ext cx="3514090" cy="311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产品分析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6680" y="442595"/>
            <a:ext cx="182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手电筒</a:t>
            </a:r>
            <a:r>
              <a:rPr lang="zh-CN" altLang="en-US"/>
              <a:t>拆解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79830" y="1446530"/>
            <a:ext cx="9360535" cy="508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482340" y="281495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灯座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2290" y="2538095"/>
            <a:ext cx="70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电源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管理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0545" y="3985260"/>
            <a:ext cx="155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金属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外壳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4655" y="4479925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攻击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头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1930" y="4038600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透镜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6680" y="4638675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橡胶圈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22235" y="2676525"/>
            <a:ext cx="83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电池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电路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管理分析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1763395"/>
            <a:ext cx="2207260" cy="19983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80185" y="1327785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灯座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11500" y="2736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https://mp.weixin.qq.com/s/ZWyOaVywsqNoDVeZaV773w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30" y="1642745"/>
            <a:ext cx="3204210" cy="2470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62475" y="1279525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充电接口电路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480" y="4768850"/>
            <a:ext cx="2677795" cy="156972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7408545" y="1642745"/>
            <a:ext cx="3985260" cy="281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742680" y="1279525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电源电路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7510145" y="4768850"/>
            <a:ext cx="3782060" cy="2013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7792720" y="4185285"/>
            <a:ext cx="3067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BOOST</a:t>
            </a:r>
            <a:r>
              <a:rPr lang="zh-CN" altLang="en-US">
                <a:highlight>
                  <a:srgbClr val="FFFF00"/>
                </a:highlight>
              </a:rPr>
              <a:t>电路用于将电池的电压升压为灯珠所需要的灯珠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" y="4382135"/>
            <a:ext cx="2858135" cy="2108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6325" y="3947795"/>
            <a:ext cx="154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LED</a:t>
            </a:r>
            <a:r>
              <a:rPr lang="zh-CN" altLang="en-US">
                <a:highlight>
                  <a:srgbClr val="FFFF00"/>
                </a:highlight>
              </a:rPr>
              <a:t>控制电路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6585" y="6414135"/>
            <a:ext cx="263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用于恒流源</a:t>
            </a:r>
            <a:r>
              <a:rPr lang="en-US" altLang="zh-CN">
                <a:highlight>
                  <a:srgbClr val="FFFF00"/>
                </a:highlight>
              </a:rPr>
              <a:t>/</a:t>
            </a:r>
            <a:r>
              <a:rPr lang="zh-CN" altLang="en-US">
                <a:highlight>
                  <a:srgbClr val="FFFF00"/>
                </a:highlight>
              </a:rPr>
              <a:t>恒压源驱动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9415" y="4257040"/>
            <a:ext cx="235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TP5000</a:t>
            </a:r>
            <a:r>
              <a:rPr lang="zh-CN" altLang="en-US">
                <a:highlight>
                  <a:srgbClr val="FFFF00"/>
                </a:highlight>
              </a:rPr>
              <a:t>充电典型电路</a:t>
            </a:r>
            <a:r>
              <a:rPr lang="en-US" altLang="zh-CN">
                <a:highlight>
                  <a:srgbClr val="FFFF00"/>
                </a:highlight>
              </a:rPr>
              <a:t>/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保护电路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11395" y="619125"/>
            <a:ext cx="318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此外还有个开关电路</a:t>
            </a:r>
            <a:r>
              <a:rPr lang="en-US" altLang="zh-CN">
                <a:highlight>
                  <a:srgbClr val="FFFF00"/>
                </a:highlight>
              </a:rPr>
              <a:t>+MCU</a:t>
            </a:r>
            <a:endParaRPr lang="en-US" altLang="zh-CN">
              <a:highlight>
                <a:srgbClr val="FFFF00"/>
              </a:highligh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760" y="121285"/>
            <a:ext cx="918845" cy="94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产品成本分析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365" y="13589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产品的成本主要由灯座、电源管理电路、金属外壳、透镜（聚光杯）、橡胶圈、充电电池决定。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333115" y="3352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https://mp.weixin.qq.com/s/4a4h4NwE4hScxI-wn0s5LQ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7365" y="2280920"/>
            <a:ext cx="501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金属外壳</a:t>
            </a:r>
            <a:r>
              <a:rPr lang="en-US" altLang="zh-CN"/>
              <a:t>CNC</a:t>
            </a:r>
            <a:r>
              <a:rPr lang="zh-CN" altLang="en-US"/>
              <a:t>机加工成本大致在</a:t>
            </a:r>
            <a:r>
              <a:rPr lang="en-US" altLang="zh-CN"/>
              <a:t>3-5</a:t>
            </a:r>
            <a:r>
              <a:rPr lang="zh-CN" altLang="en-US"/>
              <a:t>元左右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365" y="2659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紫外灯珠价格不知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7365" y="3037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电源管理电路成本大致在</a:t>
            </a:r>
            <a:r>
              <a:rPr lang="en-US" altLang="zh-CN"/>
              <a:t>8</a:t>
            </a:r>
            <a:r>
              <a:rPr lang="zh-CN" altLang="en-US"/>
              <a:t>元以内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7365" y="3416300"/>
            <a:ext cx="616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充电电池5000mAh 21700锂离子电池</a:t>
            </a:r>
            <a:r>
              <a:rPr lang="en-US" altLang="zh-CN"/>
              <a:t> 15A </a:t>
            </a:r>
            <a:r>
              <a:rPr lang="zh-CN" altLang="en-US"/>
              <a:t>成本</a:t>
            </a:r>
            <a:r>
              <a:rPr lang="en-US" altLang="zh-CN"/>
              <a:t>10</a:t>
            </a:r>
            <a:r>
              <a:rPr lang="zh-CN" altLang="en-US"/>
              <a:t>块钱一根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4630" y="1358900"/>
            <a:ext cx="5121910" cy="20967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9270" y="4011295"/>
            <a:ext cx="6887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产品定价主要由灯珠功耗、外壳、品牌决定。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2"/>
          <a:srcRect l="5334" t="11010" r="9732" b="9459"/>
          <a:stretch>
            <a:fillRect/>
          </a:stretch>
        </p:blipFill>
        <p:spPr>
          <a:xfrm>
            <a:off x="6449695" y="3834130"/>
            <a:ext cx="2811780" cy="2607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509270" y="4439285"/>
            <a:ext cx="5396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纳丽德K33UV手电</a:t>
            </a:r>
            <a:r>
              <a:rPr lang="zh-CN" altLang="en-US">
                <a:sym typeface="+mn-ea"/>
              </a:rPr>
              <a:t>365nm</a:t>
            </a:r>
            <a:endParaRPr lang="zh-CN" altLang="en-US">
              <a:sym typeface="+mn-ea"/>
            </a:endParaRPr>
          </a:p>
          <a:p>
            <a:r>
              <a:rPr lang="zh-CN" altLang="en-US"/>
              <a:t>https://detail.tmall.com/item.htm?id=848685262779</a:t>
            </a:r>
            <a:endParaRPr lang="zh-CN" altLang="en-US"/>
          </a:p>
          <a:p>
            <a:r>
              <a:rPr lang="zh-CN" altLang="en-US"/>
              <a:t>定价</a:t>
            </a:r>
            <a:r>
              <a:rPr lang="en-US" altLang="zh-CN"/>
              <a:t>268</a:t>
            </a:r>
            <a:r>
              <a:rPr lang="zh-CN" altLang="en-US"/>
              <a:t>元</a:t>
            </a:r>
            <a:endParaRPr lang="zh-CN" altLang="en-US"/>
          </a:p>
          <a:p>
            <a:r>
              <a:rPr lang="en-US" altLang="zh-CN"/>
              <a:t>1300mW</a:t>
            </a:r>
            <a:r>
              <a:rPr lang="zh-CN" altLang="en-US"/>
              <a:t>功率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6430" y="57194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很多产品的质量存在问题，从购买追评可以看到很多人在购买后的</a:t>
            </a:r>
            <a:r>
              <a:rPr lang="en-US" altLang="zh-CN"/>
              <a:t>20-90</a:t>
            </a:r>
            <a:r>
              <a:rPr lang="zh-CN" altLang="en-US"/>
              <a:t>天内追评说质量差不能用的情况。有的是电池问题，</a:t>
            </a:r>
            <a:r>
              <a:rPr lang="zh-CN" altLang="en-US"/>
              <a:t>有的是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2045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采购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347470"/>
            <a:ext cx="4289425" cy="1310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2602230"/>
            <a:ext cx="4289425" cy="2857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5459730"/>
            <a:ext cx="4323715" cy="673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r="60" b="3680"/>
          <a:stretch>
            <a:fillRect/>
          </a:stretch>
        </p:blipFill>
        <p:spPr>
          <a:xfrm>
            <a:off x="4639945" y="1347470"/>
            <a:ext cx="4545965" cy="4786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0250" y="330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总计花费</a:t>
            </a:r>
            <a:r>
              <a:rPr lang="en-US" altLang="zh-CN"/>
              <a:t>:120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90" y="335280"/>
            <a:ext cx="3810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产品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--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灭蚊灯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1480820"/>
            <a:ext cx="4639945" cy="2760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35" y="1480820"/>
            <a:ext cx="2553335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200150"/>
            <a:ext cx="1928495" cy="332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a6b7eb15-079e-428c-bde6-9b69b9e4c7f6"/>
  <p:tag name="COMMONDATA" val="eyJoZGlkIjoiMTViMjM4NzBmOTBkNmNhOTkyYmUzMzExYjI3ODg3NmQifQ=="/>
  <p:tag name="commondata" val="eyJoZGlkIjoiOTUyOTE2M2QzYzAzNWJhMmJiMzcyOGQ3NzJiMmU1NjY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WPS 演示</Application>
  <PresentationFormat>宽屏</PresentationFormat>
  <Paragraphs>99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黑体</vt:lpstr>
      <vt:lpstr>Calibri</vt:lpstr>
      <vt:lpstr>等线</vt:lpstr>
      <vt:lpstr>微软雅黑</vt:lpstr>
      <vt:lpstr>Arial Unicode MS</vt:lpstr>
      <vt:lpstr>等线 Light</vt:lpstr>
      <vt:lpstr>Calibri Light</vt:lpstr>
      <vt:lpstr>1_Office 主题​​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WHM</dc:creator>
  <cp:lastModifiedBy>echo</cp:lastModifiedBy>
  <cp:revision>706</cp:revision>
  <dcterms:created xsi:type="dcterms:W3CDTF">2021-04-15T06:19:00Z</dcterms:created>
  <dcterms:modified xsi:type="dcterms:W3CDTF">2024-12-18T03:05:47Z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AACC8923CEDD4795AF8BE5F25A08E1C9_12</vt:lpwstr>
  </property>
  <property fmtid="{D5CDD505-2E9C-101B-9397-08002B2CF9AE}" pid="3" name="KSOProductBuildVer">
    <vt:lpwstr>2052-12.1.0.16417</vt:lpwstr>
  </property>
</Properties>
</file>